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739" r:id="rId3"/>
    <p:sldId id="767" r:id="rId4"/>
    <p:sldId id="766" r:id="rId5"/>
    <p:sldId id="775" r:id="rId6"/>
    <p:sldId id="760" r:id="rId7"/>
    <p:sldId id="726" r:id="rId8"/>
    <p:sldId id="761" r:id="rId9"/>
    <p:sldId id="762" r:id="rId10"/>
    <p:sldId id="763" r:id="rId11"/>
    <p:sldId id="764" r:id="rId12"/>
    <p:sldId id="765" r:id="rId13"/>
    <p:sldId id="768" r:id="rId14"/>
    <p:sldId id="769" r:id="rId15"/>
    <p:sldId id="770" r:id="rId16"/>
    <p:sldId id="771" r:id="rId17"/>
    <p:sldId id="772" r:id="rId18"/>
    <p:sldId id="773" r:id="rId19"/>
    <p:sldId id="663" r:id="rId20"/>
    <p:sldId id="664" r:id="rId21"/>
    <p:sldId id="693" r:id="rId22"/>
    <p:sldId id="694" r:id="rId23"/>
    <p:sldId id="695" r:id="rId24"/>
    <p:sldId id="696" r:id="rId25"/>
    <p:sldId id="697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713" r:id="rId39"/>
    <p:sldId id="714" r:id="rId40"/>
    <p:sldId id="264" r:id="rId41"/>
  </p:sldIdLst>
  <p:sldSz cx="9144000" cy="6858000" type="screen4x3"/>
  <p:notesSz cx="6794500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9BD5"/>
    <a:srgbClr val="96A3E2"/>
    <a:srgbClr val="008000"/>
    <a:srgbClr val="805219"/>
    <a:srgbClr val="86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0953" autoAdjust="0"/>
  </p:normalViewPr>
  <p:slideViewPr>
    <p:cSldViewPr snapToGrid="0">
      <p:cViewPr varScale="1">
        <p:scale>
          <a:sx n="78" d="100"/>
          <a:sy n="78" d="100"/>
        </p:scale>
        <p:origin x="1877" y="-101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73B40-0D1D-45B2-AA86-C884138BA348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0C8C-50AC-4062-9BDA-6BEC116E6D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04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1134-0A04-4E62-AB95-B9F572AAFC5B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52502-3322-47CA-B61A-14DE8A46E1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4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73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5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92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tr-T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5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771" y="228742"/>
            <a:ext cx="7212458" cy="446532"/>
          </a:xfrm>
        </p:spPr>
        <p:txBody>
          <a:bodyPr>
            <a:noAutofit/>
          </a:bodyPr>
          <a:lstStyle>
            <a:lvl1pPr algn="ctr">
              <a:defRPr sz="2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/>
              <a:t>KONU BAŞLIĞI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242"/>
            <a:ext cx="7886700" cy="4351338"/>
          </a:xfrm>
        </p:spPr>
        <p:txBody>
          <a:bodyPr>
            <a:normAutofit/>
          </a:bodyPr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7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35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5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3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20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8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80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7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EB6E-785C-4CD0-B8E9-8327A5B0B915}" type="datetimeFigureOut">
              <a:rPr lang="tr-TR" smtClean="0"/>
              <a:pPr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CE5A-D112-4F78-BD54-881669B268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2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arak@star.org.t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222396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tr-TR" sz="28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AĞRI İBRAHİM ÇEÇEN ÜNİVERSİTESİ</a:t>
            </a:r>
          </a:p>
          <a:p>
            <a:pPr lvl="0" algn="ctr">
              <a:buSzPct val="25000"/>
            </a:pPr>
            <a:r>
              <a:rPr lang="tr-TR" sz="28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İKTİSADİ VE İDARİ BİLİMLER FAKÜLTESİ</a:t>
            </a:r>
          </a:p>
          <a:p>
            <a:pPr lvl="0" algn="ctr">
              <a:buSzPct val="25000"/>
            </a:pPr>
            <a:r>
              <a:rPr lang="tr-TR" sz="28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AKREDİTASYON HAZIRLIK ÇALIŞMALARI</a:t>
            </a:r>
          </a:p>
          <a:p>
            <a:pPr lvl="0" algn="ctr">
              <a:buSzPct val="25000"/>
            </a:pPr>
            <a:endParaRPr lang="tr-TR" sz="2800" b="1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endParaRPr lang="tr-TR" sz="2800" b="1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endParaRPr lang="tr-TR" sz="2800" b="1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r>
              <a:rPr lang="tr-TR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Prof. Dr. Erdal YILMAZ</a:t>
            </a:r>
          </a:p>
        </p:txBody>
      </p:sp>
    </p:spTree>
    <p:extLst>
      <p:ext uri="{BB962C8B-B14F-4D97-AF65-F5344CB8AC3E}">
        <p14:creationId xmlns:p14="http://schemas.microsoft.com/office/powerpoint/2010/main" val="37580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7051" y="289702"/>
            <a:ext cx="7212458" cy="446532"/>
          </a:xfrm>
        </p:spPr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>Yerleşke Ziyareti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530" y="865882"/>
            <a:ext cx="8393430" cy="435133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Değerlendirme Takımı, Fakülte ve Bölüm Yönetimi birlikte, STARAK tarafından alınan Yerleşke Ziyareti kararı tarihinden itibaren 1 ay içerisinde, Yerleşke Ziyareti Takvimi belirler. </a:t>
            </a:r>
          </a:p>
          <a:p>
            <a:pPr algn="just"/>
            <a:r>
              <a:rPr lang="tr-TR" sz="2400" dirty="0"/>
              <a:t>Değerlendirme Takımı, Değerlendirme Çizelgesini hazırlar. </a:t>
            </a:r>
          </a:p>
          <a:p>
            <a:pPr algn="just"/>
            <a:r>
              <a:rPr lang="tr-TR" sz="2400" dirty="0"/>
              <a:t>Değerlendirme Takımı, Değerlendirme Çizelgesinde belirtilen eksiklik, zayıflık, kaygı ve gözlem tespitlerini Fakülte ve Bölüm Yönetimi ile paylaşır. </a:t>
            </a:r>
          </a:p>
          <a:p>
            <a:pPr algn="just"/>
            <a:r>
              <a:rPr lang="tr-TR" sz="2400" dirty="0"/>
              <a:t> Değerlendirme Takımı, Rektörlük, Fakülte ve Bölüm Yönetimi ile çıkış görüşmesi yapar. </a:t>
            </a:r>
          </a:p>
          <a:p>
            <a:pPr algn="just"/>
            <a:r>
              <a:rPr lang="tr-TR" sz="2400" dirty="0"/>
              <a:t> Değerlendirme Takımı, Değerlendirme Çizelgesinin bir nüshasını Fakülte ve Bölüm Yönetimine teslim eder</a:t>
            </a:r>
          </a:p>
          <a:p>
            <a:pPr algn="just"/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177604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7051" y="147462"/>
            <a:ext cx="7212458" cy="446532"/>
          </a:xfrm>
        </p:spPr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>Yerleşke Ziyareti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850" y="593994"/>
            <a:ext cx="8393430" cy="4351338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Değerlendirme Takımı, Yerleşke Ziyareti son gününden itibaren 1 ay içerisinde, Taslak Değerlendirme Raporunu Fakülte ve Bölüm Yönetimine gönderir.</a:t>
            </a:r>
          </a:p>
          <a:p>
            <a:pPr algn="just"/>
            <a:r>
              <a:rPr lang="tr-TR" sz="2000" dirty="0"/>
              <a:t>Fakülte ve Bölüm Yönetimi, Taslak Değerlendirme Raporunun gönderilme tarihinden itibaren 1 ay içerinde, Taslak Değerlendirme Raporundaki belirtilen eksiklik, zayıflık, kaygı veya gözlem tespitlerine dair yanıtlarını, Değerlendirme Takımına gönderir.</a:t>
            </a:r>
          </a:p>
          <a:p>
            <a:pPr algn="just"/>
            <a:r>
              <a:rPr lang="tr-TR" sz="2000" dirty="0"/>
              <a:t>Değerlendirme Takımı, Fakülte ve Bölüm Yönetimi yazısının gönderilme tarihinden itibaren 1 ay içerisinde, Fakülte ve Bölüm Yönetimi tarafından gönderilen yanıtları dikkate alarak Kesin Değerlendirme Raporunu hazırlar ve </a:t>
            </a:r>
            <a:r>
              <a:rPr lang="tr-TR" sz="2000" dirty="0" err="1"/>
              <a:t>STARAK’a</a:t>
            </a:r>
            <a:r>
              <a:rPr lang="tr-TR" sz="2000" dirty="0"/>
              <a:t> gönderir.</a:t>
            </a:r>
          </a:p>
          <a:p>
            <a:pPr algn="just"/>
            <a:r>
              <a:rPr lang="tr-TR" sz="2000" dirty="0"/>
              <a:t>STARAK, Değerlendirme Takımı tarafından Kesin Değerlendirme Raporu gönderilme tarihinden itibaren 1 ay içerisinde, Kesin Değerlendirme Raporunu Tutarlılık Komitesine gönderir.</a:t>
            </a:r>
          </a:p>
          <a:p>
            <a:pPr algn="just"/>
            <a:r>
              <a:rPr lang="tr-TR" sz="2000" dirty="0"/>
              <a:t>Tutarlılık Komitesi, STARAK tarafından Kesin Değerlendirme Raporunun gönderilme tarihinden itibaren 1 ay içerisinde, Kesin Değerlendirme Raporu için Tutarlılık Raporunu hazırlar ve </a:t>
            </a:r>
            <a:r>
              <a:rPr lang="tr-TR" sz="2000" dirty="0" err="1"/>
              <a:t>STARAK'a</a:t>
            </a:r>
            <a:r>
              <a:rPr lang="tr-TR" sz="2000" dirty="0"/>
              <a:t> gönderir. </a:t>
            </a:r>
          </a:p>
        </p:txBody>
      </p:sp>
    </p:spTree>
    <p:extLst>
      <p:ext uri="{BB962C8B-B14F-4D97-AF65-F5344CB8AC3E}">
        <p14:creationId xmlns:p14="http://schemas.microsoft.com/office/powerpoint/2010/main" val="381576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7051" y="147462"/>
            <a:ext cx="7212458" cy="446532"/>
          </a:xfrm>
        </p:spPr>
        <p:txBody>
          <a:bodyPr/>
          <a:lstStyle/>
          <a:p>
            <a:r>
              <a:rPr lang="tr-TR" sz="2800" dirty="0">
                <a:solidFill>
                  <a:srgbClr val="FF0000"/>
                </a:solidFill>
              </a:rPr>
              <a:t>Akreditasyon Karar Türleri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528BA0BB-9B55-F8EE-39E6-75D461A4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48" t="21777" r="24199" b="18797"/>
          <a:stretch/>
        </p:blipFill>
        <p:spPr>
          <a:xfrm>
            <a:off x="73742" y="525168"/>
            <a:ext cx="8996515" cy="6116544"/>
          </a:xfrm>
        </p:spPr>
      </p:pic>
    </p:spTree>
    <p:extLst>
      <p:ext uri="{BB962C8B-B14F-4D97-AF65-F5344CB8AC3E}">
        <p14:creationId xmlns:p14="http://schemas.microsoft.com/office/powerpoint/2010/main" val="371795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3B759-9352-1AC0-0D0B-6E77FB36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58B065-3252-6CF0-11ED-E8F47C3BE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42" t="28556" r="23690" b="29382"/>
          <a:stretch/>
        </p:blipFill>
        <p:spPr>
          <a:xfrm>
            <a:off x="550606" y="228741"/>
            <a:ext cx="8052620" cy="6162227"/>
          </a:xfrm>
        </p:spPr>
      </p:pic>
    </p:spTree>
    <p:extLst>
      <p:ext uri="{BB962C8B-B14F-4D97-AF65-F5344CB8AC3E}">
        <p14:creationId xmlns:p14="http://schemas.microsoft.com/office/powerpoint/2010/main" val="142713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5CAE8D-37B0-E25A-7654-3E744A4A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D95D146-743D-5F05-FCCD-C8D534AF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21" t="28782" r="24199" b="18569"/>
          <a:stretch/>
        </p:blipFill>
        <p:spPr>
          <a:xfrm>
            <a:off x="688258" y="228742"/>
            <a:ext cx="7796981" cy="6400516"/>
          </a:xfrm>
        </p:spPr>
      </p:pic>
    </p:spTree>
    <p:extLst>
      <p:ext uri="{BB962C8B-B14F-4D97-AF65-F5344CB8AC3E}">
        <p14:creationId xmlns:p14="http://schemas.microsoft.com/office/powerpoint/2010/main" val="363211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796324-0C2D-DB5F-146D-0065D6AA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83C920-9D04-CE10-DF72-652C7394F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98" t="25167" r="22037" b="26478"/>
          <a:stretch/>
        </p:blipFill>
        <p:spPr>
          <a:xfrm>
            <a:off x="344128" y="157316"/>
            <a:ext cx="9360311" cy="6471942"/>
          </a:xfrm>
        </p:spPr>
      </p:pic>
    </p:spTree>
    <p:extLst>
      <p:ext uri="{BB962C8B-B14F-4D97-AF65-F5344CB8AC3E}">
        <p14:creationId xmlns:p14="http://schemas.microsoft.com/office/powerpoint/2010/main" val="343252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FFAE7-EF8C-91ED-E671-BAC9D114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FEC0CF4-F9B5-65BD-B169-C14A0FCF8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80" t="29233" r="22673" b="21959"/>
          <a:stretch/>
        </p:blipFill>
        <p:spPr>
          <a:xfrm>
            <a:off x="117987" y="228741"/>
            <a:ext cx="8603225" cy="6496523"/>
          </a:xfrm>
        </p:spPr>
      </p:pic>
    </p:spTree>
    <p:extLst>
      <p:ext uri="{BB962C8B-B14F-4D97-AF65-F5344CB8AC3E}">
        <p14:creationId xmlns:p14="http://schemas.microsoft.com/office/powerpoint/2010/main" val="248291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5C9AB3-CD07-13D5-40D2-04F4143A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B18BEB3-3D14-AB90-4460-BD78C4640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61" t="21777" r="23816" b="27608"/>
          <a:stretch/>
        </p:blipFill>
        <p:spPr>
          <a:xfrm>
            <a:off x="176980" y="-1"/>
            <a:ext cx="8740877" cy="7216877"/>
          </a:xfrm>
        </p:spPr>
      </p:pic>
    </p:spTree>
    <p:extLst>
      <p:ext uri="{BB962C8B-B14F-4D97-AF65-F5344CB8AC3E}">
        <p14:creationId xmlns:p14="http://schemas.microsoft.com/office/powerpoint/2010/main" val="21779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B9CE3-389A-AEFD-194C-9DC9F663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D3CE71A-8C27-8702-EFF6-40A091F26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34" t="20196" r="23436" b="27382"/>
          <a:stretch/>
        </p:blipFill>
        <p:spPr>
          <a:xfrm>
            <a:off x="147484" y="88490"/>
            <a:ext cx="8790039" cy="6676104"/>
          </a:xfrm>
        </p:spPr>
      </p:pic>
    </p:spTree>
    <p:extLst>
      <p:ext uri="{BB962C8B-B14F-4D97-AF65-F5344CB8AC3E}">
        <p14:creationId xmlns:p14="http://schemas.microsoft.com/office/powerpoint/2010/main" val="276916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44598" y="627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67690" y="1206500"/>
            <a:ext cx="7886700" cy="4892608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/>
              <a:t>I. Genel Ölçütler : </a:t>
            </a:r>
            <a:r>
              <a:rPr lang="tr-TR" sz="2000" dirty="0"/>
              <a:t>Ölçüt 8 KURUM DESTEĞİ VE PARASAL KAYNAKLAR</a:t>
            </a:r>
          </a:p>
          <a:p>
            <a:pPr marL="0" indent="0" algn="just">
              <a:buNone/>
            </a:pPr>
            <a:r>
              <a:rPr lang="tr-TR" sz="2000" b="1" dirty="0"/>
              <a:t>8.1</a:t>
            </a:r>
            <a:r>
              <a:rPr lang="tr-TR" sz="2000" dirty="0"/>
              <a:t> </a:t>
            </a:r>
            <a:r>
              <a:rPr lang="tr-TR" sz="2000" b="1" dirty="0"/>
              <a:t>Üniversitenin idari desteği</a:t>
            </a:r>
            <a:r>
              <a:rPr lang="tr-TR" sz="2000" dirty="0"/>
              <a:t>, yapıcı liderliği, parasal kaynaklar ve dağıtımında izlenen strateji, programın kalitesini ve bunun sürdürülebilmesini sağlayacak düzeyde olmalıdır</a:t>
            </a:r>
          </a:p>
          <a:p>
            <a:pPr marL="0" indent="0" algn="just">
              <a:buNone/>
            </a:pPr>
            <a:r>
              <a:rPr lang="tr-TR" sz="2000" b="1" dirty="0"/>
              <a:t>8.2</a:t>
            </a:r>
            <a:r>
              <a:rPr lang="tr-TR" sz="2000" dirty="0"/>
              <a:t> </a:t>
            </a:r>
            <a:r>
              <a:rPr lang="tr-TR" sz="2000" b="1" dirty="0"/>
              <a:t>Kaynaklar, nitelikli bir öğretim kadrosunu çekecek</a:t>
            </a:r>
            <a:r>
              <a:rPr lang="tr-TR" sz="2000" dirty="0"/>
              <a:t>, tutacak ve mesleki gelişimini sürdürmesini sağlayacak yeterlilikte olmalıdır</a:t>
            </a:r>
          </a:p>
          <a:p>
            <a:pPr marL="0" indent="0" algn="just">
              <a:buNone/>
            </a:pPr>
            <a:r>
              <a:rPr lang="tr-TR" sz="2000" b="1" dirty="0"/>
              <a:t>8.3</a:t>
            </a:r>
            <a:r>
              <a:rPr lang="tr-TR" sz="2000" dirty="0"/>
              <a:t> Program için gereken altyapıyı temin etmeye, </a:t>
            </a:r>
            <a:r>
              <a:rPr lang="tr-TR" sz="2000" b="1" dirty="0"/>
              <a:t>bakımını yapmaya ve işletmeye yetecek</a:t>
            </a:r>
            <a:r>
              <a:rPr lang="tr-TR" sz="2000" dirty="0"/>
              <a:t> </a:t>
            </a:r>
            <a:r>
              <a:rPr lang="tr-TR" sz="2000" b="1" dirty="0"/>
              <a:t>parasal kaynak </a:t>
            </a:r>
            <a:r>
              <a:rPr lang="tr-TR" sz="2000" dirty="0"/>
              <a:t>sağlanmalıdır </a:t>
            </a:r>
          </a:p>
          <a:p>
            <a:pPr marL="0" indent="0" algn="just">
              <a:buNone/>
            </a:pPr>
            <a:r>
              <a:rPr lang="tr-TR" sz="2000" b="1" dirty="0"/>
              <a:t>8.4</a:t>
            </a:r>
            <a:r>
              <a:rPr lang="tr-TR" sz="2000" dirty="0"/>
              <a:t> Program gereksinimlerini karşılayacak </a:t>
            </a:r>
            <a:r>
              <a:rPr lang="tr-TR" sz="2000" b="1" dirty="0"/>
              <a:t>destek personeli ve kurumsal hizmetler</a:t>
            </a:r>
            <a:r>
              <a:rPr lang="tr-TR" sz="2000" dirty="0"/>
              <a:t> sağlanmalıdır. </a:t>
            </a:r>
            <a:r>
              <a:rPr lang="tr-TR" sz="2000" b="1" dirty="0"/>
              <a:t>Teknik ve idari kadrolar,</a:t>
            </a:r>
            <a:r>
              <a:rPr lang="tr-TR" sz="2000" dirty="0"/>
              <a:t> program çıktılarını sağlamaya destek verecek sayı ve nitelikte olmalıdır</a:t>
            </a:r>
            <a:endParaRPr lang="tr-TR" sz="20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4700" y="228742"/>
            <a:ext cx="7403529" cy="431658"/>
          </a:xfrm>
        </p:spPr>
        <p:txBody>
          <a:bodyPr/>
          <a:lstStyle/>
          <a:p>
            <a:r>
              <a:rPr lang="tr-TR" dirty="0"/>
              <a:t>MÜDEK Lisans Programları Değerlendirme Ölçütleri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9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/>
        </p:nvSpPr>
        <p:spPr>
          <a:xfrm>
            <a:off x="75683" y="230643"/>
            <a:ext cx="914399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  <a:tabLst/>
              <a:defRPr/>
            </a:pPr>
            <a:r>
              <a:rPr lang="tr-T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Akreditasyon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411891" y="1252159"/>
            <a:ext cx="8336691" cy="5133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libri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474"/>
          <p:cNvSpPr/>
          <p:nvPr/>
        </p:nvSpPr>
        <p:spPr>
          <a:xfrm>
            <a:off x="757352" y="2266682"/>
            <a:ext cx="4983048" cy="3702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tr-TR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Akreditasyon, bir yükseköğretim kurumunun ve/ya da programının </a:t>
            </a:r>
            <a:r>
              <a:rPr lang="tr-TR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belirli bir düzeyde performansa</a:t>
            </a:r>
            <a:r>
              <a:rPr lang="tr-TR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tr-TR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kaliteye</a:t>
            </a:r>
            <a:r>
              <a:rPr lang="tr-TR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ve dürüstlüğe sahip olduğunu </a:t>
            </a:r>
            <a:r>
              <a:rPr lang="tr-TR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belgeleyen</a:t>
            </a:r>
            <a:r>
              <a:rPr lang="tr-TR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bir süreçtir. </a:t>
            </a:r>
            <a:r>
              <a:rPr lang="tr-TR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Minimum  standartlarda akademik kalitenin mevcut olduğu konusunda </a:t>
            </a:r>
            <a:r>
              <a:rPr lang="tr-TR" sz="200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öğrenciler ve paydaşlara güven sağlayan </a:t>
            </a:r>
            <a:r>
              <a:rPr lang="tr-TR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bir hesap verme  sorumluluğu aracıdır.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472"/>
          <p:cNvSpPr txBox="1">
            <a:spLocks/>
          </p:cNvSpPr>
          <p:nvPr/>
        </p:nvSpPr>
        <p:spPr>
          <a:xfrm>
            <a:off x="757352" y="820099"/>
            <a:ext cx="7871490" cy="144658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spcBef>
                <a:spcPts val="0"/>
              </a:spcBef>
              <a:buSzPct val="100000"/>
            </a:pPr>
            <a:endParaRPr lang="tr-TR" sz="2000" b="1">
              <a:latin typeface="Tahoma"/>
              <a:ea typeface="Tahoma"/>
              <a:cs typeface="Tahoma"/>
              <a:sym typeface="Tahoma"/>
            </a:endParaRP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tr-TR" sz="2800" b="1">
                <a:latin typeface="Tahoma"/>
                <a:ea typeface="Tahoma"/>
                <a:cs typeface="Tahoma"/>
                <a:sym typeface="Tahoma"/>
              </a:rPr>
              <a:t>Akreditasyon bir araç,  sürekli kalite iyileştirme amaçtır.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tr-TR" sz="20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3021" y="2105083"/>
            <a:ext cx="2009110" cy="2531479"/>
          </a:xfrm>
          <a:prstGeom prst="rect">
            <a:avLst/>
          </a:prstGeom>
          <a:noFill/>
          <a:ln>
            <a:noFill/>
          </a:ln>
          <a:effectLst>
            <a:reflection stA="98000" endPos="1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20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44598" y="627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54990" y="1404870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I. Genel Ölçütler : </a:t>
            </a:r>
            <a:r>
              <a:rPr lang="tr-TR" sz="2400" dirty="0"/>
              <a:t>Ölçüt 9 ORGANİZASYON VE KARAR ALMA SÜREÇLERİ</a:t>
            </a:r>
            <a:endParaRPr lang="tr-TR" sz="2400" b="1" dirty="0"/>
          </a:p>
          <a:p>
            <a:pPr algn="just"/>
            <a:r>
              <a:rPr lang="tr-TR" sz="2400" dirty="0"/>
              <a:t>Yükseköğretim kurumunun </a:t>
            </a:r>
            <a:r>
              <a:rPr lang="tr-TR" sz="2400" b="1" dirty="0"/>
              <a:t>dikey ve yatay örgütlenmesi programın eğitim amaçlarına ulaşılması için uygun yapıda olmalıdır</a:t>
            </a:r>
          </a:p>
          <a:p>
            <a:pPr algn="just"/>
            <a:r>
              <a:rPr lang="tr-TR" sz="2400" dirty="0"/>
              <a:t>Rektörlük, fakülte, bölüm ve varsa diğer alt birimler düzeyindeki </a:t>
            </a:r>
            <a:r>
              <a:rPr lang="tr-TR" sz="2400" b="1" dirty="0"/>
              <a:t>tüm karar alma süreçleri, program çıktılarının gerçekleştirilmesini ve eğitim amaçlarına ulaşılmasını destekleyecek şekilde </a:t>
            </a:r>
            <a:r>
              <a:rPr lang="tr-TR" sz="2400" dirty="0"/>
              <a:t>düzenlenmelidir</a:t>
            </a:r>
            <a:endParaRPr lang="tr-TR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28742"/>
            <a:ext cx="7416229" cy="520558"/>
          </a:xfrm>
        </p:spPr>
        <p:txBody>
          <a:bodyPr/>
          <a:lstStyle/>
          <a:p>
            <a:r>
              <a:rPr lang="tr-TR" dirty="0"/>
              <a:t>MÜDEK Lisans Programları Değerlendirme Ölçütleri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99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7412" y="2082710"/>
            <a:ext cx="8389175" cy="165759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2000" b="1" dirty="0"/>
              <a:t>Program yeterlilikleri; öğrencilerin </a:t>
            </a:r>
            <a:r>
              <a:rPr lang="tr-TR" sz="2000" dirty="0"/>
              <a:t>programdan mezun oluncaya kadar </a:t>
            </a:r>
            <a:r>
              <a:rPr lang="tr-TR" sz="2000" b="1" dirty="0"/>
              <a:t>kazanmaları gereken bilgi, beceri ve yetkinlikleri </a:t>
            </a:r>
            <a:r>
              <a:rPr lang="tr-TR" sz="2000" dirty="0"/>
              <a:t>tanımlayan ifadelerdir </a:t>
            </a:r>
          </a:p>
          <a:p>
            <a:pPr algn="just"/>
            <a:r>
              <a:rPr lang="tr-TR" sz="2000" dirty="0"/>
              <a:t>Program yeterliliklerinin belirlenmesinde </a:t>
            </a:r>
            <a:r>
              <a:rPr lang="tr-TR" sz="2000" b="1" dirty="0"/>
              <a:t>nasıl bir program istiyoruz</a:t>
            </a:r>
            <a:r>
              <a:rPr lang="tr-TR" sz="2000" dirty="0"/>
              <a:t>, </a:t>
            </a:r>
            <a:r>
              <a:rPr lang="tr-TR" sz="2000" b="1" dirty="0"/>
              <a:t>nasıl bir mezun istiyoruz </a:t>
            </a:r>
            <a:r>
              <a:rPr lang="tr-TR" sz="2000" dirty="0"/>
              <a:t>sorularına yanıt ararız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5830" y="1245176"/>
            <a:ext cx="3498073" cy="570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Yeterlilikleri</a:t>
            </a:r>
            <a:endParaRPr lang="tr-TR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alumn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33" y="4292346"/>
            <a:ext cx="4941380" cy="15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4599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48" y="4338522"/>
            <a:ext cx="2231139" cy="19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5119" y="1963886"/>
            <a:ext cx="8401367" cy="185190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tr-TR" sz="2000" dirty="0"/>
              <a:t>Öncelikle programın eğitim amaçları ve hedefleri oluşturulur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tr-TR" sz="2000" dirty="0"/>
              <a:t>Program yeterlilikleri açık, gözlenebilir ve ölçülebilir olarak ifade edilmelidir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tr-TR" sz="2000" dirty="0"/>
              <a:t>Program yeterliliklerini ulusal ve alan yeterliklerine dayalı olarak belirlenir</a:t>
            </a:r>
          </a:p>
        </p:txBody>
      </p:sp>
      <p:pic>
        <p:nvPicPr>
          <p:cNvPr id="9220" name="Picture 4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487" r="4123" b="3243"/>
          <a:stretch/>
        </p:blipFill>
        <p:spPr bwMode="auto">
          <a:xfrm>
            <a:off x="4805803" y="4444704"/>
            <a:ext cx="2592325" cy="17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05119" y="1132889"/>
            <a:ext cx="6030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Yeterlilikleri Nasıl Belirlenir?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604355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32" y="2020193"/>
            <a:ext cx="8429561" cy="31107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tr-TR" sz="2000" dirty="0"/>
              <a:t>4. Program yeterlilikleri </a:t>
            </a:r>
            <a:r>
              <a:rPr lang="tr-TR" sz="2000" b="1" dirty="0"/>
              <a:t>bilgi, beceri ve yetkinlik </a:t>
            </a:r>
            <a:r>
              <a:rPr lang="tr-TR" sz="2000" dirty="0"/>
              <a:t>başlıkları altında oluşturulabilir</a:t>
            </a:r>
          </a:p>
          <a:p>
            <a:pPr algn="just"/>
            <a:r>
              <a:rPr lang="tr-TR" sz="2000" b="1" dirty="0"/>
              <a:t>Bilgi:</a:t>
            </a:r>
            <a:r>
              <a:rPr lang="tr-TR" sz="2000" dirty="0"/>
              <a:t> Herhangi bir çalışma ya da araştırma alanı ile ilgili gerçeklerin, ilkelerin, teorilerin ve uygulamaların bütünüdür. </a:t>
            </a:r>
          </a:p>
          <a:p>
            <a:pPr algn="just"/>
            <a:r>
              <a:rPr lang="tr-TR" sz="2000" b="1" dirty="0"/>
              <a:t>Beceri:</a:t>
            </a:r>
            <a:r>
              <a:rPr lang="tr-TR" sz="2000" dirty="0"/>
              <a:t> Bilgiyi uygulayabilme, problemleri çözebilme ve görevleri tamamlayabilmek için bilgiyi kullanabilme yeteneğidir </a:t>
            </a:r>
          </a:p>
          <a:p>
            <a:pPr algn="just"/>
            <a:r>
              <a:rPr lang="tr-TR" sz="2000" b="1" dirty="0"/>
              <a:t>Yetkinlik:</a:t>
            </a:r>
            <a:r>
              <a:rPr lang="tr-TR" sz="2000" dirty="0"/>
              <a:t> Bilgiyi kişisel, sosyal ve/veya metodolojik becerileri iş ve çalışma ortamları ile mesleki ve kişisel gelişim konusunda kullanabilme yeteneğidir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7832" y="1189196"/>
            <a:ext cx="6030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Yeterlilikleri Nasıl Belirlenir?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710599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se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75" y="4125714"/>
            <a:ext cx="3507165" cy="19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439" y="1987324"/>
            <a:ext cx="8429561" cy="2033409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000" dirty="0"/>
              <a:t>5. Programa ilişkin içerik ve yapı oluşturulur </a:t>
            </a:r>
          </a:p>
          <a:p>
            <a:pPr marL="0" lvl="0" indent="0">
              <a:buNone/>
            </a:pPr>
            <a:r>
              <a:rPr lang="tr-TR" sz="2000" dirty="0"/>
              <a:t>6. Programın yeterliliği karşılayacağı varsayılan dersleri belirlenir</a:t>
            </a:r>
          </a:p>
          <a:p>
            <a:pPr marL="0" lvl="0" indent="0">
              <a:buNone/>
            </a:pPr>
            <a:r>
              <a:rPr lang="tr-TR" sz="2000" dirty="0"/>
              <a:t>7. Derslerin öğrenme çıktıları oluşturulur</a:t>
            </a:r>
          </a:p>
          <a:p>
            <a:pPr marL="0" lvl="0" indent="0">
              <a:buNone/>
            </a:pPr>
            <a:r>
              <a:rPr lang="tr-TR" sz="2000" dirty="0"/>
              <a:t>8. Öğretme-öğrenme süreçleri ve değerlendirme yöntemleri kararlaştırılır</a:t>
            </a:r>
          </a:p>
          <a:p>
            <a:pPr marL="0" lvl="0" indent="0">
              <a:buNone/>
            </a:pPr>
            <a:r>
              <a:rPr lang="tr-TR" sz="2000" dirty="0"/>
              <a:t>9. Dersin iş yükü ve AKTS kredisi belirlenir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14439" y="1279438"/>
            <a:ext cx="6030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Yeterlilikleri Nasıl Belirlenir?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085393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/>
          <a:srcRect l="2151" t="2735" r="1529" b="3994"/>
          <a:stretch/>
        </p:blipFill>
        <p:spPr>
          <a:xfrm>
            <a:off x="1565910" y="914399"/>
            <a:ext cx="5760720" cy="494919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15250" y="5902588"/>
            <a:ext cx="571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/>
              <a:t>Program Yeterlilikleri İle Dersin Öğrenme Çıktıları Arasındaki İlişki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1842284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4" y="2093079"/>
            <a:ext cx="8429561" cy="109864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tr-TR" sz="2000" dirty="0"/>
              <a:t>Program yeterlilikleri belirlendikten sonra, hazırlanan ders planlarındaki çıktılar ile program yeterlilikleri arasındaki ilişki belirlenmelidir. Bu ilişkinin belirlenmesinde aşağıdaki matristen yararlanılabilir: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9755" y="1112602"/>
            <a:ext cx="8204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Tablo 2: Program Yeterlilikleri İle Dersin Öğrenme Çıktılarının </a:t>
            </a:r>
          </a:p>
          <a:p>
            <a:pPr fontAlgn="base"/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İlişkilendirilmesi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76340"/>
              </p:ext>
            </p:extLst>
          </p:nvPr>
        </p:nvGraphicFramePr>
        <p:xfrm>
          <a:off x="1064456" y="3464316"/>
          <a:ext cx="6909499" cy="2874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8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PY1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PY2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PY3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PY4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2 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Ders 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6 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Ders 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 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27628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maç hede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938"/>
            <a:ext cx="3471496" cy="15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410" y="1773768"/>
            <a:ext cx="8690590" cy="204009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tr-TR" sz="1800" b="1" dirty="0"/>
              <a:t>Dersin öğrenme çıktıları yazılmadan önce dersin amacı belirlenmelidir</a:t>
            </a:r>
            <a:endParaRPr lang="tr-TR" sz="1800" dirty="0"/>
          </a:p>
          <a:p>
            <a:pPr marL="0" indent="0" algn="just" fontAlgn="base">
              <a:buNone/>
            </a:pPr>
            <a:endParaRPr lang="tr-TR" sz="1800" dirty="0"/>
          </a:p>
          <a:p>
            <a:pPr algn="just"/>
            <a:r>
              <a:rPr lang="tr-TR" sz="1800" b="1" dirty="0"/>
              <a:t>Ders Amaç ve Hedeflerinin Belirlenmesi</a:t>
            </a:r>
            <a:endParaRPr lang="tr-TR" sz="1800" dirty="0"/>
          </a:p>
          <a:p>
            <a:pPr marL="0" indent="0" algn="just">
              <a:buNone/>
            </a:pPr>
            <a:endParaRPr lang="tr-TR" sz="1800" dirty="0"/>
          </a:p>
          <a:p>
            <a:pPr algn="just"/>
            <a:r>
              <a:rPr lang="tr-TR" sz="1800" b="1" dirty="0"/>
              <a:t>Ders:  Amaç + Hedef + Öğrenme Çıktıları</a:t>
            </a:r>
            <a:endParaRPr lang="tr-TR" sz="1800" dirty="0"/>
          </a:p>
        </p:txBody>
      </p:sp>
      <p:sp>
        <p:nvSpPr>
          <p:cNvPr id="5" name="Dikdörtgen 4"/>
          <p:cNvSpPr/>
          <p:nvPr/>
        </p:nvSpPr>
        <p:spPr>
          <a:xfrm>
            <a:off x="579532" y="1171580"/>
            <a:ext cx="5085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Öğrenme Çıktıları Nasıl Yazılır?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918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219" y="1700442"/>
            <a:ext cx="8429561" cy="254237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tr-TR" sz="2000" dirty="0"/>
              <a:t>Dersin amacı program yeterlilikleriyle uyumlu olmalıdır; ancak aynı anlama gelemeyecek biçimde yazılmalıdır.  </a:t>
            </a:r>
          </a:p>
          <a:p>
            <a:pPr lvl="0" algn="just"/>
            <a:r>
              <a:rPr lang="tr-TR" sz="2000" b="1" dirty="0"/>
              <a:t>Dersin amacı; öğrenme sürecinde öğrencinin öğrenme çıktılarına dayalı öğreneceklerini ölçülebilir biçimde ifade eden geniş ve genel beyandır</a:t>
            </a:r>
          </a:p>
          <a:p>
            <a:pPr lvl="0" algn="just"/>
            <a:r>
              <a:rPr lang="tr-TR" sz="2000" dirty="0"/>
              <a:t>Dersin Öğrenme Çıktıları; öğrenenin ne öğrenmesi gerektiğinin beklentisidir:  Öğrenme çıktıları, Öğrenci Merkezli ve Çıktı Temelli Öğrenme için esastır</a:t>
            </a:r>
          </a:p>
          <a:p>
            <a:pPr marL="0" indent="0" algn="just">
              <a:buNone/>
            </a:pPr>
            <a:r>
              <a:rPr lang="tr-TR" sz="2000" dirty="0"/>
              <a:t> 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11690" y="1130347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Amacı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69" y="3938064"/>
            <a:ext cx="3752787" cy="26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963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6" y="1851565"/>
            <a:ext cx="8429561" cy="13615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tr-TR" sz="2000" dirty="0"/>
              <a:t>Dersin amacı, öğretim üyesinin bir yarıyıl içerisinde o derste işleyeceği içeriğe işaret eder</a:t>
            </a:r>
          </a:p>
          <a:p>
            <a:pPr lvl="0" algn="just"/>
            <a:r>
              <a:rPr lang="tr-TR" sz="2000" dirty="0"/>
              <a:t>Dersin amacı, genellikle öğretim üyesinin bakış açısından dersin genel içeriğini ve yönünü belirtmek üzere yazılır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7306" y="1185147"/>
            <a:ext cx="796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Amacı İle Dersin Öğrenme Çıktıları Arasındaki Farklar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58" name="Picture 2" descr="analiz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99" y="4176605"/>
            <a:ext cx="5425041" cy="178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864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23B93-5098-F9F9-8923-AC434DF46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04369D-0C6E-B207-0D7E-52100DDBF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97CE77-F1C5-3801-E3F5-15BA289F9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96" t="30467" r="26531" b="30641"/>
          <a:stretch/>
        </p:blipFill>
        <p:spPr>
          <a:xfrm>
            <a:off x="570271" y="285134"/>
            <a:ext cx="8426245" cy="6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6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19" y="4045564"/>
            <a:ext cx="2562081" cy="174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6" y="1851566"/>
            <a:ext cx="8429561" cy="1683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tr-TR" sz="1800" b="1" dirty="0"/>
              <a:t>Öğrenme Çıktıları; öğrenenin ne başarmasının beklendiği ve bu başarıyı nasıl ortaya koyacağı konusunda açık ifadelerdir. Dolayısıyla öğrenim çıktıları dersin amacıyla karşılaştırıldığında; daha kesin, oluşturulması daha kolay ve daha açık ifadelerdir</a:t>
            </a:r>
          </a:p>
          <a:p>
            <a:pPr lvl="0" algn="just"/>
            <a:r>
              <a:rPr lang="tr-TR" sz="1800" b="1" dirty="0"/>
              <a:t>Öğrenme Çıktıları, </a:t>
            </a:r>
            <a:r>
              <a:rPr lang="tr-TR" sz="1800" dirty="0"/>
              <a:t>öğretimin amacını değil, </a:t>
            </a:r>
            <a:r>
              <a:rPr lang="tr-TR" sz="1800" b="1" dirty="0"/>
              <a:t>öğrencinin öğrenme başarısını ifade eder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28139" y="1196357"/>
            <a:ext cx="796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Amacı İle Dersin Öğrenme Çıktıları Arasındaki Farklar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0677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27" y="2016422"/>
            <a:ext cx="8260338" cy="114361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2000" dirty="0"/>
              <a:t>Türk eğitim tarihinin amacını, dönemlerini ve kapsamını incelemek, eğitim olgusu içinde önemini tartışmak, cumhuriyetten önceki dönemlerden günümüze kadar Türk eğitim tarihindeki yasal ve yapısal gelişmeleri ve sorunları analiz etmektir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08006" y="1167613"/>
            <a:ext cx="6583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7: ….. Üniversitesi Eğitim Fakültesi Türk Eğitim </a:t>
            </a:r>
          </a:p>
          <a:p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 Dersi Amacı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6" name="Picture 4" descr="histor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67" y="3800053"/>
            <a:ext cx="3475066" cy="195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82872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ru işare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5" y="2119473"/>
            <a:ext cx="3745897" cy="24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7" y="1851565"/>
            <a:ext cx="5232774" cy="3101221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Dersin hedefi; öğretim üyesinin öğrencide öğretim süreci sonunda kazanmasını beklediği özelliktir.</a:t>
            </a:r>
            <a:endParaRPr lang="tr-TR" sz="1800" dirty="0"/>
          </a:p>
          <a:p>
            <a:pPr algn="just"/>
            <a:r>
              <a:rPr lang="tr-TR" sz="1800" dirty="0"/>
              <a:t>Dersin hedefinde, öğrenim sürecinin tamamlanmasından sonra başarılı olmuş bir öğrencinin,</a:t>
            </a:r>
          </a:p>
          <a:p>
            <a:pPr lvl="0" algn="just"/>
            <a:r>
              <a:rPr lang="tr-TR" sz="1800" dirty="0"/>
              <a:t>Ne bileceğini</a:t>
            </a:r>
          </a:p>
          <a:p>
            <a:pPr lvl="0" algn="just"/>
            <a:r>
              <a:rPr lang="tr-TR" sz="1800" dirty="0"/>
              <a:t>Ne anlayabileceğini</a:t>
            </a:r>
          </a:p>
          <a:p>
            <a:pPr lvl="0" algn="just"/>
            <a:r>
              <a:rPr lang="tr-TR" sz="1800" dirty="0"/>
              <a:t>Ne yapabileceğini ifade eden yetkinlikler yer almalıdır.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4427" y="1102442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Hedefi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2918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117" y="1973485"/>
            <a:ext cx="4699373" cy="29490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/>
              <a:t>Yazılan hedef aşağıdaki soruların yanıtlarını içermelidir: </a:t>
            </a:r>
          </a:p>
          <a:p>
            <a:pPr lvl="0"/>
            <a:r>
              <a:rPr lang="tr-TR" sz="1800" b="1" dirty="0"/>
              <a:t>Kim:</a:t>
            </a:r>
            <a:r>
              <a:rPr lang="tr-TR" sz="1800" dirty="0"/>
              <a:t> Öğrenciler</a:t>
            </a:r>
          </a:p>
          <a:p>
            <a:pPr lvl="0"/>
            <a:r>
              <a:rPr lang="tr-TR" sz="1800" b="1" dirty="0"/>
              <a:t>Neyi:</a:t>
            </a:r>
            <a:r>
              <a:rPr lang="tr-TR" sz="1800" dirty="0"/>
              <a:t> Baş ağrısının ayırıcı tanısı</a:t>
            </a:r>
          </a:p>
          <a:p>
            <a:pPr lvl="0"/>
            <a:r>
              <a:rPr lang="tr-TR" sz="1800" b="1" dirty="0"/>
              <a:t>Ne (fiil):</a:t>
            </a:r>
            <a:r>
              <a:rPr lang="tr-TR" sz="1800" dirty="0"/>
              <a:t> Sayabilecek</a:t>
            </a:r>
          </a:p>
          <a:p>
            <a:pPr lvl="0"/>
            <a:r>
              <a:rPr lang="tr-TR" sz="1800" b="1" dirty="0"/>
              <a:t>Ne kadar:</a:t>
            </a:r>
            <a:r>
              <a:rPr lang="tr-TR" sz="1800" dirty="0"/>
              <a:t> En az 7 adet</a:t>
            </a:r>
          </a:p>
          <a:p>
            <a:pPr lvl="0"/>
            <a:r>
              <a:rPr lang="tr-TR" sz="1800" b="1" dirty="0"/>
              <a:t>Ne kadar iyi (ölçüt):</a:t>
            </a:r>
            <a:r>
              <a:rPr lang="tr-TR" sz="1800" dirty="0"/>
              <a:t> Hatasız (%100)</a:t>
            </a:r>
          </a:p>
          <a:p>
            <a:pPr lvl="0"/>
            <a:r>
              <a:rPr lang="tr-TR" sz="1800" b="1" dirty="0"/>
              <a:t>Ne zaman:</a:t>
            </a:r>
            <a:r>
              <a:rPr lang="tr-TR" sz="1800" dirty="0"/>
              <a:t> Bu dersin sonunda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24117" y="1263262"/>
            <a:ext cx="2869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9: Ders Hedefi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8" name="Picture 4" descr="pla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73485"/>
            <a:ext cx="2628515" cy="26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pla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303065"/>
            <a:ext cx="2571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2627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öğrenmek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32" y="4354619"/>
            <a:ext cx="3031211" cy="158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219" y="1677826"/>
            <a:ext cx="8429561" cy="267679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Dersin öğrenme çıktıları; öğrenenin ne öğrenmesi gerektiğinin beklentisidir</a:t>
            </a:r>
            <a:endParaRPr lang="tr-TR" sz="1800" dirty="0"/>
          </a:p>
          <a:p>
            <a:pPr lvl="0" algn="just"/>
            <a:r>
              <a:rPr lang="tr-TR" sz="1800" dirty="0"/>
              <a:t>Öğrenme çıktıları bir dersle ilgili olarak yazılır </a:t>
            </a:r>
          </a:p>
          <a:p>
            <a:pPr lvl="0" algn="just"/>
            <a:r>
              <a:rPr lang="tr-TR" sz="1800" dirty="0"/>
              <a:t>Öğrenme çıktıları dersin sonunda öğrencilerin sergilemesi gereken özellikleri ifade eder</a:t>
            </a:r>
          </a:p>
          <a:p>
            <a:pPr lvl="0" algn="just"/>
            <a:r>
              <a:rPr lang="tr-TR" sz="1800" dirty="0"/>
              <a:t>Öğrenme çıktıları planlı, düzenli öğrenme-öğretme yaşantıları yoluyla bireylere kazandırılması düşünülen bilgiler, yetenekler, beceriler, tutumlar, ilgiler ve alışkanlıkların ifadesidir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57219" y="1103977"/>
            <a:ext cx="3350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Öğrenme Çıktıları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1923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393" y="2071021"/>
            <a:ext cx="8429561" cy="29617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tr-TR" sz="1800" dirty="0"/>
              <a:t>Öğrenme çıktılarını yazarken öğretim elemanının yapacakları değil, öğrencilerin ders sonunda neler kazandığı, hangi tutum ve davranışları sergiliyor olacağı yazılmalıdır</a:t>
            </a:r>
          </a:p>
          <a:p>
            <a:pPr lvl="0" algn="just"/>
            <a:r>
              <a:rPr lang="tr-TR" sz="1800" dirty="0"/>
              <a:t>Herhangi bir dersteki konuların başlıkları Öğrenme Çıktısı olarak ifade edilmemelidir </a:t>
            </a:r>
          </a:p>
          <a:p>
            <a:pPr lvl="0" algn="just"/>
            <a:r>
              <a:rPr lang="tr-TR" sz="1800" dirty="0"/>
              <a:t>Gözlenebilir ve ölçülebilir fiiller belirlenmelidir: </a:t>
            </a:r>
            <a:r>
              <a:rPr lang="tr-TR" sz="1800" b="1" dirty="0"/>
              <a:t>“…çizebilme, …gösterebilme, …problem çözebilme, …açıklayabilme, …örnek verebilme, …hatırlayabilme, …tasarlayabilme, …uygulayabilme, …eleştirebilme, …karşılaştırabilme, …çalıştırabilme, listeleyebilme, …kullanabilme” </a:t>
            </a:r>
            <a:r>
              <a:rPr lang="tr-TR" sz="1800" dirty="0"/>
              <a:t>gibi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16022" y="1310401"/>
            <a:ext cx="7912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Öğrenme Çıktısı Yazılırken Nelere Dikkat Edilmelidir?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514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usines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78" y="2221335"/>
            <a:ext cx="3075551" cy="23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7" y="2107597"/>
            <a:ext cx="4712074" cy="332870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2000" dirty="0"/>
              <a:t>Öğrenme çıktıları yazılırken; </a:t>
            </a:r>
          </a:p>
          <a:p>
            <a:pPr lvl="1"/>
            <a:r>
              <a:rPr lang="tr-TR" sz="2000" b="1" dirty="0"/>
              <a:t>Dersin süresine, </a:t>
            </a:r>
          </a:p>
          <a:p>
            <a:pPr lvl="1"/>
            <a:r>
              <a:rPr lang="tr-TR" sz="2000" b="1" dirty="0"/>
              <a:t>Öğrenci özelliklerine, </a:t>
            </a:r>
          </a:p>
          <a:p>
            <a:pPr lvl="1"/>
            <a:r>
              <a:rPr lang="tr-TR" sz="2000" b="1" dirty="0"/>
              <a:t>Çok ayrıntıya yer vererek çok fazla sayıda olmamasına ve </a:t>
            </a:r>
          </a:p>
          <a:p>
            <a:pPr lvl="1"/>
            <a:r>
              <a:rPr lang="tr-TR" sz="2000" b="1" dirty="0"/>
              <a:t>Dersin seviyesine (ön lisans, lisans, yüksek lisans ya da doktora) </a:t>
            </a:r>
          </a:p>
          <a:p>
            <a:pPr marL="0" indent="0">
              <a:buNone/>
            </a:pPr>
            <a:r>
              <a:rPr lang="tr-TR" sz="2000" dirty="0"/>
              <a:t>dikkat edilmelidir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9461" y="1263638"/>
            <a:ext cx="7912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Öğrenme Çıktısı Yazılırken Nelere Dikkat Edilmelidir?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018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426" y="1851565"/>
            <a:ext cx="8429561" cy="17933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tr-TR" sz="2000" dirty="0"/>
              <a:t>Her bir çıktı için tek bir fiil kullanılmalıdır</a:t>
            </a:r>
          </a:p>
          <a:p>
            <a:pPr lvl="0" algn="just"/>
            <a:r>
              <a:rPr lang="tr-TR" sz="2000" dirty="0"/>
              <a:t>Bilmek, anlamak, öğrenmek, aşina olmak, maruz kalmak, haberdar olmak gibi belirsiz terimlerden kaçınılmalıdır </a:t>
            </a:r>
          </a:p>
          <a:p>
            <a:pPr lvl="0" algn="just"/>
            <a:r>
              <a:rPr lang="tr-TR" sz="2000" dirty="0"/>
              <a:t>Bu terimler öğrenme kazanımlarından ziyade öğretme amaçlarına yöneliktir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95334" y="1162652"/>
            <a:ext cx="7912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Dersin Öğrenme Çıktısı Yazılırken Nelere Dikkat Edilmelidir?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38" name="Picture 2" descr="business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5"/>
          <a:stretch/>
        </p:blipFill>
        <p:spPr bwMode="auto">
          <a:xfrm>
            <a:off x="2643987" y="3933703"/>
            <a:ext cx="3415438" cy="197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324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0515" y="2007322"/>
            <a:ext cx="8429561" cy="231198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Font typeface="+mj-lt"/>
              <a:buAutoNum type="romanLcPeriod"/>
            </a:pPr>
            <a:r>
              <a:rPr lang="tr-TR" sz="2000" dirty="0"/>
              <a:t>Türk Eğitim Tarihinin amaçlarını açıklayabilecektir</a:t>
            </a:r>
          </a:p>
          <a:p>
            <a:pPr marL="514350" lvl="0" indent="-514350">
              <a:buFont typeface="+mj-lt"/>
              <a:buAutoNum type="romanLcPeriod"/>
            </a:pPr>
            <a:r>
              <a:rPr lang="tr-TR" sz="2000" dirty="0"/>
              <a:t>Türk Eğitim Tarihinin dönemlere göre temel özelliklerini açıklayabilecektir</a:t>
            </a:r>
          </a:p>
          <a:p>
            <a:pPr marL="514350" lvl="0" indent="-514350">
              <a:buFont typeface="+mj-lt"/>
              <a:buAutoNum type="romanLcPeriod"/>
            </a:pPr>
            <a:r>
              <a:rPr lang="tr-TR" sz="2000" dirty="0"/>
              <a:t>Cumhuriyet dönemi eğitim politikalarını tartışabilecektir</a:t>
            </a:r>
          </a:p>
          <a:p>
            <a:pPr marL="514350" lvl="0" indent="-514350">
              <a:buFont typeface="+mj-lt"/>
              <a:buAutoNum type="romanLcPeriod"/>
            </a:pPr>
            <a:r>
              <a:rPr lang="tr-TR" sz="2000" dirty="0"/>
              <a:t>Milli Eğitim Bakanlığının örgüt yapısını tarihsel gelişimi içinde açıklayabilecektir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27907" y="1165531"/>
            <a:ext cx="6606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11: ….. Üniversitesi Eğitim Fakültesi Türk Eğitim </a:t>
            </a:r>
          </a:p>
          <a:p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 Dersi Öğrenme Çıktıları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986" name="Picture 2" descr="tarih der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19" y="4482546"/>
            <a:ext cx="3241642" cy="162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3223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33" y="3793910"/>
            <a:ext cx="3284803" cy="24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Program Yeterlilikleri ve Dersin Öğrenme Çıktılarının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900" y="2107598"/>
            <a:ext cx="8209731" cy="201177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 algn="just">
              <a:buFont typeface="+mj-lt"/>
              <a:buAutoNum type="romanLcPeriod" startAt="5"/>
            </a:pPr>
            <a:r>
              <a:rPr lang="tr-TR" sz="2000" dirty="0"/>
              <a:t>Türk Eğitim Sisteminin geliştirilmesine dönük çalışmaları analiz edebilecektir</a:t>
            </a:r>
          </a:p>
          <a:p>
            <a:pPr marL="514350" lvl="0" indent="-514350" algn="just">
              <a:buFont typeface="+mj-lt"/>
              <a:buAutoNum type="romanLcPeriod" startAt="5"/>
            </a:pPr>
            <a:r>
              <a:rPr lang="tr-TR" sz="2000" dirty="0"/>
              <a:t>Öğretim kademelerine göre yaşanan sorunları tarihsel süreç içinde analiz edebilecektir</a:t>
            </a:r>
          </a:p>
          <a:p>
            <a:pPr marL="514350" lvl="0" indent="-514350" algn="just">
              <a:buFont typeface="+mj-lt"/>
              <a:buAutoNum type="romanLcPeriod" startAt="5"/>
            </a:pPr>
            <a:r>
              <a:rPr lang="tr-TR" sz="2000" dirty="0"/>
              <a:t>Öğretim kademelerine göre gelişmeleri değerlendirebilecektir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17900" y="1213837"/>
            <a:ext cx="7314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11: ….. Üniversitesi Eğitim Fakültesi Türk Eğitim </a:t>
            </a:r>
          </a:p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 Dersi Öğrenme Çıktıları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4523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3F3EC-6E2E-6AC5-15EB-40146D028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11AA9A-BE0D-F29D-1814-7CD72A86D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36D8A3-153B-2E61-350C-2C62B4931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t="13791" r="5270" b="5094"/>
          <a:stretch/>
        </p:blipFill>
        <p:spPr>
          <a:xfrm>
            <a:off x="127818" y="167148"/>
            <a:ext cx="8534401" cy="64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8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2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5EAA173-C3B3-F164-847D-C00DC6F24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7" t="21947" r="24624" b="41923"/>
          <a:stretch/>
        </p:blipFill>
        <p:spPr>
          <a:xfrm>
            <a:off x="0" y="147484"/>
            <a:ext cx="8868697" cy="6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06272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742"/>
            <a:ext cx="7416229" cy="446532"/>
          </a:xfrm>
        </p:spPr>
        <p:txBody>
          <a:bodyPr/>
          <a:lstStyle/>
          <a:p>
            <a:r>
              <a:rPr lang="tr-TR" dirty="0"/>
              <a:t>MÜDEK Lisans Programları Değerlendirme Ölçütleri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8742"/>
            <a:ext cx="8930640" cy="5836778"/>
          </a:xfrm>
        </p:spPr>
        <p:txBody>
          <a:bodyPr>
            <a:noAutofit/>
          </a:bodyPr>
          <a:lstStyle/>
          <a:p>
            <a:r>
              <a:rPr lang="tr-TR" sz="2600" dirty="0">
                <a:solidFill>
                  <a:srgbClr val="FF0000"/>
                </a:solidFill>
              </a:rPr>
              <a:t>Akreditasyon Başvuru Süreci</a:t>
            </a:r>
          </a:p>
          <a:p>
            <a:pPr algn="just"/>
            <a:r>
              <a:rPr lang="tr-TR" sz="2600" dirty="0"/>
              <a:t>Rektörlük veya Fakülte Yönetimi, Akreditasyon Başvuru Yönergesine göre hazırladığı Akreditasyon Başvuru Dilekçesini </a:t>
            </a:r>
            <a:r>
              <a:rPr lang="tr-TR" sz="2600" dirty="0" err="1"/>
              <a:t>STARAK’ın</a:t>
            </a:r>
            <a:r>
              <a:rPr lang="tr-TR" sz="2600" dirty="0"/>
              <a:t> </a:t>
            </a:r>
            <a:r>
              <a:rPr lang="tr-TR" sz="2600" dirty="0">
                <a:hlinkClick r:id="rId2"/>
              </a:rPr>
              <a:t>starak@star.org.tr</a:t>
            </a:r>
            <a:r>
              <a:rPr lang="tr-TR" sz="2600" dirty="0"/>
              <a:t> elektronik posta adresine göndermelidir.</a:t>
            </a:r>
          </a:p>
          <a:p>
            <a:pPr algn="just"/>
            <a:r>
              <a:rPr lang="tr-TR" sz="2600" dirty="0"/>
              <a:t>STARAK, Akreditasyon Başvuru Dilekçesi tarihinden itibaren 1 ay içerisinde, akreditasyon başvurusunu inceler. STARAK akreditasyon başvurusunu kabul ya da reddeder. Bu süre içerisinde, STARAK kararını Rektörlük veya Fakülte Yönetimine gönderir.</a:t>
            </a:r>
          </a:p>
          <a:p>
            <a:pPr algn="just"/>
            <a:r>
              <a:rPr lang="tr-TR" sz="2600" dirty="0"/>
              <a:t>Akreditasyon başvurusunun STARAK tarafından kabul edilmesi hâlinde, kabul tarihinden itibaren 1 ay içerisinde, Yükseköğretim Kurumu adına Rektörlük veya Fakülte Yönetimi ile STAR arasındaki bir Protokol imzalanır. </a:t>
            </a:r>
          </a:p>
        </p:txBody>
      </p:sp>
    </p:spTree>
    <p:extLst>
      <p:ext uri="{BB962C8B-B14F-4D97-AF65-F5344CB8AC3E}">
        <p14:creationId xmlns:p14="http://schemas.microsoft.com/office/powerpoint/2010/main" val="140221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011" y="553862"/>
            <a:ext cx="7212458" cy="44653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Özdeğerlendirme Raporu Süreci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 Fakülte ve Bölüm Yönetimi, en geç 31 Ağustos olmak üzere, Protokol tarihinden itibaren 3 ay ila 6 ay içerisinde, Özdeğerlendirme Raporu Yönergesine göre Özdeğerlendirme Raporunu hazırlamalı ve starak@star.org.tr elektronik posta adresine göndermelidir Bu süreler içerisinde, Özdeğerlendirme Raporu gönderilmeyen Lisans Programının akreditasyon başvurusu iptal edilir. İptal kararı, 1 ay içerisinde, STARAK tarafından Rektörlük veya Fakülte Yönetimine gönderilir. </a:t>
            </a:r>
          </a:p>
          <a:p>
            <a:r>
              <a:rPr lang="tr-TR" sz="2000" dirty="0"/>
              <a:t>Değerlendirme ve Akreditasyon Süreçleri Yönergesi Sürüm 1.3–01/01/2023 2 4.2. STARAK, Özdeğerlendirme Raporu gönderilme tarihinden itibaren 1 ay içerisinde, Lisans Programının Özdeğerlendirme Raporunu inceler, bu süre içerisinde, Özdeğerlendirme Raporunu kabul ya da reddeder, kararını Rektörlük veya Fakülte Yönetimine gönderir. </a:t>
            </a:r>
          </a:p>
        </p:txBody>
      </p:sp>
    </p:spTree>
    <p:extLst>
      <p:ext uri="{BB962C8B-B14F-4D97-AF65-F5344CB8AC3E}">
        <p14:creationId xmlns:p14="http://schemas.microsoft.com/office/powerpoint/2010/main" val="397086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7051" y="289702"/>
            <a:ext cx="7212458" cy="44653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Özdeğerlendirme Raporu Süreci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530" y="865882"/>
            <a:ext cx="8393430" cy="4351338"/>
          </a:xfrm>
        </p:spPr>
        <p:txBody>
          <a:bodyPr>
            <a:noAutofit/>
          </a:bodyPr>
          <a:lstStyle/>
          <a:p>
            <a:pPr algn="just"/>
            <a:r>
              <a:rPr lang="tr-TR" sz="2100" dirty="0"/>
              <a:t> STARAK, Değerlendirme Takımının oluşturulması tarihinden itibaren 1 ay içerisinde, Özdeğerlendirme Raporunu Değerlendirme Takımına gönderir. </a:t>
            </a:r>
          </a:p>
          <a:p>
            <a:pPr algn="just"/>
            <a:r>
              <a:rPr lang="tr-TR" sz="2100" dirty="0"/>
              <a:t> Değerlendirme Takımı, STARAK tarafından gönderilme tarihinden itibaren 1 ay içerisinde, Özdeğerlendirme Raporunu inceler, bu süre içerisinde, Özdeğerlendirme Raporunu kabul ya da reddeder, kararını </a:t>
            </a:r>
            <a:r>
              <a:rPr lang="tr-TR" sz="2100" dirty="0" err="1"/>
              <a:t>STARAK’a</a:t>
            </a:r>
            <a:r>
              <a:rPr lang="tr-TR" sz="2100" dirty="0"/>
              <a:t> gönderir. </a:t>
            </a:r>
          </a:p>
          <a:p>
            <a:pPr algn="just"/>
            <a:r>
              <a:rPr lang="tr-TR" sz="2100" dirty="0"/>
              <a:t>STARAK, Değerlendirme Takımı karar tarihinden itibaren 1 ay içerisinde, Değerlendirme Takımı kararını Rektörlük veya Fakülte Yönetimine gönderir. </a:t>
            </a:r>
          </a:p>
          <a:p>
            <a:pPr algn="just"/>
            <a:r>
              <a:rPr lang="tr-TR" sz="2100" dirty="0"/>
              <a:t>STARAK, Değerlendirme Takımı tarafından Özdeğerlendirme Raporunu kabulü hâlinde, Değerlendirme Takımı kararı tarihinden itibaren 1 ay içerisinde, Yerleşke Ziyaretine karar verir. </a:t>
            </a:r>
          </a:p>
          <a:p>
            <a:pPr algn="just"/>
            <a:r>
              <a:rPr lang="tr-TR" sz="2100" dirty="0"/>
              <a:t> STARAK, Yerleşke Ziyaretinin en fazla 3 gün ve en az 1 gün sürecek şekilde, en fazla 5 ve en an 1 Değerlendirme Takımı Üyesinin yerinde Yerleşke Ziyareti yapmasına, diğerlerinin çevrimiçi (online) katılım şeklinde yapılmasına karar verebilir. </a:t>
            </a:r>
          </a:p>
        </p:txBody>
      </p:sp>
    </p:spTree>
    <p:extLst>
      <p:ext uri="{BB962C8B-B14F-4D97-AF65-F5344CB8AC3E}">
        <p14:creationId xmlns:p14="http://schemas.microsoft.com/office/powerpoint/2010/main" val="194566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_Taslagi_YEŞİL" id="{E0A0DECB-418B-478B-9CDE-87DE7C19F465}" vid="{A0246B01-85A7-4C7C-98D0-00AF2FE8E69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Sunum_+Şablonu_YE+Ş¦-L</Template>
  <TotalTime>4272</TotalTime>
  <Words>1820</Words>
  <Application>Microsoft Office PowerPoint</Application>
  <PresentationFormat>Ekran Gösterisi (4:3)</PresentationFormat>
  <Paragraphs>213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MÜDEK Lisans Programları Değerlendirme Ölçütleri </vt:lpstr>
      <vt:lpstr>Özdeğerlendirme Raporu Süreci </vt:lpstr>
      <vt:lpstr>Özdeğerlendirme Raporu Süreci </vt:lpstr>
      <vt:lpstr>Yerleşke Ziyareti</vt:lpstr>
      <vt:lpstr>Yerleşke Ziyareti</vt:lpstr>
      <vt:lpstr>Akreditasyon Karar Türleri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MÜDEK Lisans Programları Değerlendirme Ölçütleri </vt:lpstr>
      <vt:lpstr>MÜDEK Lisans Programları Değerlendirme Ölçütleri 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Program Yeterlilikleri ve Dersin Öğrenme Çıktılarının Hazırlanması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Handan Çetinkaya</dc:creator>
  <cp:lastModifiedBy>ALPEREN KAYSERILI</cp:lastModifiedBy>
  <cp:revision>373</cp:revision>
  <cp:lastPrinted>2016-11-28T07:51:32Z</cp:lastPrinted>
  <dcterms:created xsi:type="dcterms:W3CDTF">2016-03-25T07:52:28Z</dcterms:created>
  <dcterms:modified xsi:type="dcterms:W3CDTF">2024-01-03T11:29:49Z</dcterms:modified>
</cp:coreProperties>
</file>